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ink/ink1.xml" ContentType="application/inkml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9" r:id="rId2"/>
    <p:sldId id="334" r:id="rId3"/>
    <p:sldId id="362" r:id="rId4"/>
    <p:sldId id="378" r:id="rId5"/>
    <p:sldId id="297" r:id="rId6"/>
    <p:sldId id="379" r:id="rId7"/>
    <p:sldId id="388" r:id="rId8"/>
    <p:sldId id="363" r:id="rId9"/>
    <p:sldId id="382" r:id="rId10"/>
    <p:sldId id="364" r:id="rId11"/>
    <p:sldId id="383" r:id="rId12"/>
    <p:sldId id="365" r:id="rId13"/>
    <p:sldId id="366" r:id="rId14"/>
    <p:sldId id="380" r:id="rId15"/>
    <p:sldId id="381" r:id="rId16"/>
    <p:sldId id="386" r:id="rId17"/>
    <p:sldId id="384" r:id="rId18"/>
    <p:sldId id="385" r:id="rId19"/>
    <p:sldId id="367" r:id="rId20"/>
    <p:sldId id="368" r:id="rId21"/>
    <p:sldId id="369" r:id="rId22"/>
    <p:sldId id="387" r:id="rId23"/>
    <p:sldId id="361" r:id="rId24"/>
  </p:sldIdLst>
  <p:sldSz cx="9144000" cy="6858000" type="screen4x3"/>
  <p:notesSz cx="9874250" cy="6858000"/>
  <p:defaultTextStyle>
    <a:defPPr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79CC93D-E52E-4D84-901B-11D7331DD495}">
          <p14:sldIdLst>
            <p14:sldId id="259"/>
          </p14:sldIdLst>
        </p14:section>
        <p14:section name="Vue d’ensemble et objectifs" id="{ABA716BF-3A5C-4ADB-94C9-CFEF84EBA240}">
          <p14:sldIdLst>
            <p14:sldId id="334"/>
            <p14:sldId id="362"/>
            <p14:sldId id="378"/>
            <p14:sldId id="297"/>
            <p14:sldId id="379"/>
            <p14:sldId id="388"/>
            <p14:sldId id="363"/>
            <p14:sldId id="382"/>
            <p14:sldId id="364"/>
            <p14:sldId id="383"/>
            <p14:sldId id="365"/>
            <p14:sldId id="366"/>
            <p14:sldId id="380"/>
            <p14:sldId id="381"/>
            <p14:sldId id="386"/>
            <p14:sldId id="384"/>
            <p14:sldId id="385"/>
            <p14:sldId id="367"/>
            <p14:sldId id="368"/>
            <p14:sldId id="369"/>
            <p14:sldId id="387"/>
          </p14:sldIdLst>
        </p14:section>
        <p14:section name="Sujet 1" id="{6D9936A3-3945-4757-BC8B-B5C252D8E036}">
          <p14:sldIdLst>
            <p14:sldId id="361"/>
          </p14:sldIdLst>
        </p14:section>
        <p14:section name="Exemples de diapositives pour les effets visuels" id="{BAB3A466-96C9-4230-9978-795378D75699}">
          <p14:sldIdLst/>
        </p14:section>
        <p14:section name="Étude de cas" id="{8C0305C9-B152-4FBA-A789-FE1976D53990}">
          <p14:sldIdLst/>
        </p14:section>
        <p14:section name="Conclusion et résumé" id="{790CEF5B-569A-4C2F-BED5-750B08C0E5AD}">
          <p14:sldIdLst/>
        </p14:section>
        <p14:section name="Annexe" id="{3F78B471-41DA-46F2-A8E4-97E471896AB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11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64" d="100"/>
          <a:sy n="64" d="100"/>
        </p:scale>
        <p:origin x="1362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4176"/>
    </p:cViewPr>
  </p:sorterViewPr>
  <p:notesViewPr>
    <p:cSldViewPr>
      <p:cViewPr varScale="1">
        <p:scale>
          <a:sx n="48" d="100"/>
          <a:sy n="48" d="100"/>
        </p:scale>
        <p:origin x="-2752" y="-60"/>
      </p:cViewPr>
      <p:guideLst>
        <p:guide orient="horz" pos="2160"/>
        <p:guide pos="311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278842" cy="342900"/>
          </a:xfrm>
          <a:prstGeom prst="rect">
            <a:avLst/>
          </a:prstGeom>
        </p:spPr>
        <p:txBody>
          <a:bodyPr vert="horz" lIns="95988" tIns="47994" rIns="95988" bIns="47994" rtlCol="0"/>
          <a:lstStyle>
            <a:lvl1pPr algn="l" latinLnBrk="0">
              <a:defRPr lang="fr-FR" sz="13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3127" y="0"/>
            <a:ext cx="4278842" cy="342900"/>
          </a:xfrm>
          <a:prstGeom prst="rect">
            <a:avLst/>
          </a:prstGeom>
        </p:spPr>
        <p:txBody>
          <a:bodyPr vert="horz" lIns="95988" tIns="47994" rIns="95988" bIns="47994" rtlCol="0"/>
          <a:lstStyle>
            <a:lvl1pPr algn="r" latinLnBrk="0">
              <a:defRPr lang="fr-FR" sz="1300"/>
            </a:lvl1pPr>
          </a:lstStyle>
          <a:p>
            <a:fld id="{D83FDC75-7F73-4A4A-A77C-09AADF00E0EA}" type="datetimeFigureOut">
              <a:rPr lang="fr-FR" smtClean="0"/>
              <a:pPr/>
              <a:t>31/01/2025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6513910"/>
            <a:ext cx="4278842" cy="342900"/>
          </a:xfrm>
          <a:prstGeom prst="rect">
            <a:avLst/>
          </a:prstGeom>
        </p:spPr>
        <p:txBody>
          <a:bodyPr vert="horz" lIns="95988" tIns="47994" rIns="95988" bIns="47994" rtlCol="0" anchor="b"/>
          <a:lstStyle>
            <a:lvl1pPr algn="l" latinLnBrk="0">
              <a:defRPr lang="fr-FR" sz="1300"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3127" y="6513910"/>
            <a:ext cx="4278842" cy="342900"/>
          </a:xfrm>
          <a:prstGeom prst="rect">
            <a:avLst/>
          </a:prstGeom>
        </p:spPr>
        <p:txBody>
          <a:bodyPr vert="horz" lIns="95988" tIns="47994" rIns="95988" bIns="47994" rtlCol="0" anchor="b"/>
          <a:lstStyle>
            <a:lvl1pPr algn="r" latinLnBrk="0">
              <a:defRPr lang="fr-FR" sz="1300"/>
            </a:lvl1pPr>
          </a:lstStyle>
          <a:p>
            <a:fld id="{459226BF-1F13-42D3-80DC-373E7ADD1EB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789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08:35:40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24575,'8'25'0,"45"137"0,-40-125 0,12 59 0,-20-70 0,2 0 0,0 0 0,2 0 0,1-1 0,21 40 0,-16-37 0,-1 0 0,-2 0 0,-1 1 0,-1 1 0,-1 0 0,7 47 0,9 34 0,-23-106 0,-1 0 0,0-1 0,1 0 0,0 1 0,0-1 0,0 0 0,1 0 0,-1 0 0,1 0 0,0 0 0,0-1 0,0 1 0,0-1 0,1 0 0,0 0 0,-1 0 0,1-1 0,8 5 0,-5-4 0,0-1 0,0 0 0,0-1 0,0 0 0,0 0 0,0 0 0,1-1 0,-1 0 0,0 0 0,0-1 0,9-1 0,10-5 0,0 0 0,-1-1 0,0-2 0,-1 0 0,37-23 0,-49 25 0,-1-2 0,-1 1 0,0-1 0,0-1 0,-1 0 0,0 0 0,-1-1 0,-1 0 0,0 0 0,11-26 0,14-20 0,-17 33 0,37-64 0,-48 79 0,0 1 0,0 0 0,-1-1 0,0 0 0,0 0 0,-1 0 0,1-16 0,-3 23 0,0 1 0,0-1 0,0 1 0,0-1 0,-1 1 0,1-1 0,-1 1 0,1 0 0,-1-1 0,0 1 0,0 0 0,0-1 0,0 1 0,0 0 0,-1 0 0,1 0 0,-1 0 0,1 0 0,-1 0 0,-2-2 0,0 2 0,1 0 0,-1 0 0,1 1 0,-1-1 0,1 1 0,-1 0 0,0 0 0,0 0 0,0 0 0,0 0 0,-6 1 0,-7 0 0,0 1 0,0 1 0,0 0 0,-26 8 0,-150 50 0,155-51 0,-40 5 0,58-12 0,0 0 0,1 2 0,-1 0 0,1 1 0,0 1 0,1 1 0,0 0 0,0 2 0,-21 12 0,30-14-227,-1-1-1,-1 0 1,1 0-1,-1-1 1,-21 7-1,3-5-6598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278842" cy="342900"/>
          </a:xfrm>
          <a:prstGeom prst="rect">
            <a:avLst/>
          </a:prstGeom>
        </p:spPr>
        <p:txBody>
          <a:bodyPr vert="horz" lIns="95988" tIns="47994" rIns="95988" bIns="47994" rtlCol="0"/>
          <a:lstStyle>
            <a:lvl1pPr algn="l" latinLnBrk="0">
              <a:defRPr lang="fr-FR"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7" y="0"/>
            <a:ext cx="4278842" cy="342900"/>
          </a:xfrm>
          <a:prstGeom prst="rect">
            <a:avLst/>
          </a:prstGeom>
        </p:spPr>
        <p:txBody>
          <a:bodyPr vert="horz" lIns="95988" tIns="47994" rIns="95988" bIns="47994" rtlCol="0"/>
          <a:lstStyle>
            <a:lvl1pPr algn="r" latinLnBrk="0">
              <a:defRPr lang="fr-FR" sz="1300"/>
            </a:lvl1pPr>
          </a:lstStyle>
          <a:p>
            <a:fld id="{48AEF76B-3757-4A0B-AF93-28494465C1DD}" type="datetimeFigureOut">
              <a:pPr/>
              <a:t>31/01/2025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22625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988" tIns="47994" rIns="95988" bIns="47994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6" y="3257551"/>
            <a:ext cx="7899400" cy="3086100"/>
          </a:xfrm>
          <a:prstGeom prst="rect">
            <a:avLst/>
          </a:prstGeom>
        </p:spPr>
        <p:txBody>
          <a:bodyPr vert="horz" lIns="95988" tIns="47994" rIns="95988" bIns="47994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Niveau 2</a:t>
            </a:r>
          </a:p>
          <a:p>
            <a:pPr lvl="2"/>
            <a:r>
              <a:rPr lang="fr-FR"/>
              <a:t>Niveau 3</a:t>
            </a:r>
          </a:p>
          <a:p>
            <a:pPr lvl="3"/>
            <a:r>
              <a:rPr lang="fr-FR"/>
              <a:t>Niveau 4</a:t>
            </a:r>
          </a:p>
          <a:p>
            <a:pPr lvl="4"/>
            <a:r>
              <a:rPr lang="fr-FR"/>
              <a:t>Niveau 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513910"/>
            <a:ext cx="4278842" cy="342900"/>
          </a:xfrm>
          <a:prstGeom prst="rect">
            <a:avLst/>
          </a:prstGeom>
        </p:spPr>
        <p:txBody>
          <a:bodyPr vert="horz" lIns="95988" tIns="47994" rIns="95988" bIns="47994" rtlCol="0" anchor="b"/>
          <a:lstStyle>
            <a:lvl1pPr algn="l" latinLnBrk="0">
              <a:defRPr lang="fr-FR"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7" y="6513910"/>
            <a:ext cx="4278842" cy="342900"/>
          </a:xfrm>
          <a:prstGeom prst="rect">
            <a:avLst/>
          </a:prstGeom>
        </p:spPr>
        <p:txBody>
          <a:bodyPr vert="horz" lIns="95988" tIns="47994" rIns="95988" bIns="47994" rtlCol="0" anchor="b"/>
          <a:lstStyle>
            <a:lvl1pPr algn="r" latinLnBrk="0">
              <a:defRPr lang="fr-FR" sz="1300"/>
            </a:lvl1pPr>
          </a:lstStyle>
          <a:p>
            <a:fld id="{75693FD4-8F83-4EF7-AC3F-0DC0388986B0}" type="slidenum"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892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fr-FR" dirty="0"/>
              <a:t>Importance du questionnaire de santé</a:t>
            </a:r>
          </a:p>
          <a:p>
            <a:pPr>
              <a:lnSpc>
                <a:spcPct val="80000"/>
              </a:lnSpc>
            </a:pPr>
            <a:r>
              <a:rPr lang="fr-FR" dirty="0"/>
              <a:t>Ce document est strictement personnel et ne doit en aucun cas être transmis au club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788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fr-FR" dirty="0"/>
              <a:t>Importance du questionnaire de santé</a:t>
            </a:r>
          </a:p>
          <a:p>
            <a:pPr>
              <a:lnSpc>
                <a:spcPct val="80000"/>
              </a:lnSpc>
            </a:pPr>
            <a:r>
              <a:rPr lang="fr-FR" dirty="0"/>
              <a:t>Ce document est strictement personnel et ne doit en aucun cas être transmis au club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131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D628-EB06-BFC9-C188-75A78C7B2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821647-F23C-C9EA-1F3A-7707B7F87E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46D28-B940-F973-0DA5-F8DDCDFA6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fr-FR" dirty="0"/>
              <a:t>Importance du questionnaire de santé</a:t>
            </a:r>
          </a:p>
          <a:p>
            <a:pPr>
              <a:lnSpc>
                <a:spcPct val="80000"/>
              </a:lnSpc>
            </a:pPr>
            <a:r>
              <a:rPr lang="fr-FR" dirty="0"/>
              <a:t>Ce document est strictement personnel et ne doit en aucun cas être transmis au club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2D556-14E5-18A4-31AE-D2F561590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895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D250A-DC6C-AD3A-C8DA-C51CFAF0A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F100C7-C584-005F-5F2B-48D8EF326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E4D593-8404-1688-E42F-23D21A347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fr-FR" dirty="0"/>
              <a:t>Si vous connaissez des enfants de cet âge pratiquant le vélo indiquez leur qu’il y a un défi à relever</a:t>
            </a:r>
          </a:p>
          <a:p>
            <a:pPr>
              <a:lnSpc>
                <a:spcPct val="80000"/>
              </a:lnSpc>
            </a:pPr>
            <a:r>
              <a:rPr lang="fr-FR" dirty="0"/>
              <a:t>Nous communiquerons vers les écoles du département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3F538-3E4C-51BE-5AD5-EBD1291399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853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766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34476-6F6E-ADAE-E70F-B827A5EAD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5A3986-0E05-F685-9678-AFD7BA578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03CCAF-7459-5C23-4D14-06A68481E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8ABA4-A113-8984-2036-77F57B2FE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451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546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F27B3-BE49-23F2-D31A-BF9C66A60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F6E713-75CD-CEEA-1350-44A11F73D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28B159-9511-3FB8-EA37-DE003D64D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A90651-3444-35A4-44F2-5282C90F7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1201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Bénévoles ; inscriptions  ; MCH, PD, AH, </a:t>
            </a:r>
          </a:p>
          <a:p>
            <a:r>
              <a:rPr lang="fr-FR" dirty="0"/>
              <a:t>Accueil point café et ravitaillement ; CC, RS, TG, PG</a:t>
            </a:r>
          </a:p>
          <a:p>
            <a:r>
              <a:rPr lang="fr-FR" dirty="0"/>
              <a:t>Guide sur les 3 circuits ; GB, CL, PH, DM, PG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635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Inscrits ; DM et son frère!!!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299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56E6E-EE42-C4A6-541F-2A98E7C7A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4C1D0B-C0BD-4BD6-9A1E-AD35B5FF80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7A8285-F615-46DE-ED85-F64AF371E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031FE7-53E3-752A-49F4-322C334F6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51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Inscrits ; Dominique M. et son frère, Marie-Christine D.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41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6DC-1FC4-D605-73F4-2A9452DAA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792A84-6C46-29A8-6CA4-07B9BC9A60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63524D-5044-9E0B-5453-1E8150697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Inscrits ; Dominique M. et son frère, Marie-Christine D.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F97788-70BA-54C9-E882-CD8DE887DF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863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9D6E6-A0D6-C1D2-4AEE-69CCCC8E2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E974DD-D50C-BC9D-B9D3-19CBE60D6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F14178-7B3C-725C-B006-13F9A2A07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Inscrits ; Dominique M. et son frère, Marie-Christine D.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1CC601-D609-0022-0F11-6ABC8938B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0124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9D2CE-8594-00EF-FCF4-089D99ADC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5ADD7F-CE4B-4BFB-95A1-92868AD54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158B1D-7723-8DD2-C91F-0ABB4DAC9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Inscrits ; Dominique M. et son frère, Marie-Christine D.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A19E6E-4331-8E34-396F-CACB983D9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0033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intéressés se manifestent auprès du CA.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917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Besoins pour le forum 2 à 4 bénévoles pour tenir le stand. Repas de midi offert.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2062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4036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86926-F6CF-7565-4F8D-133B1D33A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767A91-6A01-7977-14C8-8CF55908F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000A92-D577-485C-D755-AFDA08536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Mardi, jeudi et samedi à 13h30 et dimanche 8h30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12C98E-2FEE-5D4B-759B-BC08995EC0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93FD4-8F83-4EF7-AC3F-0DC0388986B0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8133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161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fr-FR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fr-FR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fr-FR"/>
              <a:t>Modifiez le style des sous-titres du masque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fr-FR" sz="2000" baseline="0"/>
            </a:lvl1pPr>
          </a:lstStyle>
          <a:p>
            <a:r>
              <a:rPr kumimoji="0" lang="fr-FR"/>
              <a:t>Logo de la société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fr-FR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fr-FR" sz="1800"/>
            </a:lvl1pPr>
          </a:lstStyle>
          <a:p>
            <a:r>
              <a:rPr kumimoji="0" lang="fr-FR"/>
              <a:t>Logo de la société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fr-FR"/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fr-FR" sz="3200">
                <a:latin typeface="+mn-lt"/>
              </a:defRPr>
            </a:lvl1pPr>
            <a:lvl2pPr eaLnBrk="1" latinLnBrk="0" hangingPunct="1">
              <a:defRPr kumimoji="0" lang="fr-FR" sz="2800">
                <a:latin typeface="+mn-lt"/>
              </a:defRPr>
            </a:lvl2pPr>
            <a:lvl3pPr eaLnBrk="1" latinLnBrk="0" hangingPunct="1">
              <a:defRPr kumimoji="0" lang="fr-FR" sz="2400">
                <a:latin typeface="+mn-lt"/>
              </a:defRPr>
            </a:lvl3pPr>
            <a:lvl4pPr eaLnBrk="1" latinLnBrk="0" hangingPunct="1">
              <a:defRPr kumimoji="0" lang="fr-FR" sz="2400">
                <a:latin typeface="+mn-lt"/>
              </a:defRPr>
            </a:lvl4pPr>
            <a:lvl5pPr eaLnBrk="1" latinLnBrk="0" hangingPunct="1">
              <a:defRPr kumimoji="0" lang="fr-FR" sz="2400">
                <a:latin typeface="+mn-lt"/>
              </a:defRPr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fr-FR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fr-FR" sz="2800"/>
            </a:lvl1pPr>
            <a:lvl2pPr eaLnBrk="1" latinLnBrk="0" hangingPunct="1">
              <a:defRPr kumimoji="0" lang="fr-FR" sz="2400"/>
            </a:lvl2pPr>
            <a:lvl3pPr eaLnBrk="1" latinLnBrk="0" hangingPunct="1">
              <a:defRPr kumimoji="0" lang="fr-FR" sz="2000"/>
            </a:lvl3pPr>
            <a:lvl4pPr eaLnBrk="1" latinLnBrk="0" hangingPunct="1">
              <a:defRPr kumimoji="0" lang="fr-FR" sz="1800"/>
            </a:lvl4pPr>
            <a:lvl5pPr eaLnBrk="1" latinLnBrk="0" hangingPunct="1">
              <a:defRPr kumimoji="0" lang="fr-FR" sz="1800"/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fr-FR" sz="2800"/>
            </a:lvl1pPr>
            <a:lvl2pPr eaLnBrk="1" latinLnBrk="0" hangingPunct="1">
              <a:defRPr kumimoji="0" lang="fr-FR" sz="2400"/>
            </a:lvl2pPr>
            <a:lvl3pPr eaLnBrk="1" latinLnBrk="0" hangingPunct="1">
              <a:defRPr kumimoji="0" lang="fr-FR" sz="2000"/>
            </a:lvl3pPr>
            <a:lvl4pPr eaLnBrk="1" latinLnBrk="0" hangingPunct="1">
              <a:defRPr kumimoji="0" lang="fr-FR" sz="1800"/>
            </a:lvl4pPr>
            <a:lvl5pPr eaLnBrk="1" latinLnBrk="0" hangingPunct="1">
              <a:defRPr kumimoji="0" lang="fr-FR" sz="1800"/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fr-FR"/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fr-FR" sz="2400" b="1"/>
            </a:lvl1pPr>
            <a:lvl2pPr marL="457200" indent="0" eaLnBrk="1" latinLnBrk="0" hangingPunct="1">
              <a:buNone/>
              <a:defRPr kumimoji="0" lang="fr-FR" sz="2000" b="1"/>
            </a:lvl2pPr>
            <a:lvl3pPr marL="914400" indent="0" eaLnBrk="1" latinLnBrk="0" hangingPunct="1">
              <a:buNone/>
              <a:defRPr kumimoji="0" lang="fr-FR" sz="1800" b="1"/>
            </a:lvl3pPr>
            <a:lvl4pPr marL="1371600" indent="0" eaLnBrk="1" latinLnBrk="0" hangingPunct="1">
              <a:buNone/>
              <a:defRPr kumimoji="0" lang="fr-FR" sz="1600" b="1"/>
            </a:lvl4pPr>
            <a:lvl5pPr marL="1828800" indent="0" eaLnBrk="1" latinLnBrk="0" hangingPunct="1">
              <a:buNone/>
              <a:defRPr kumimoji="0" lang="fr-FR" sz="1600" b="1"/>
            </a:lvl5pPr>
            <a:lvl6pPr marL="2286000" indent="0" eaLnBrk="1" latinLnBrk="0" hangingPunct="1">
              <a:buNone/>
              <a:defRPr kumimoji="0" lang="fr-FR" sz="1600" b="1"/>
            </a:lvl6pPr>
            <a:lvl7pPr marL="2743200" indent="0" eaLnBrk="1" latinLnBrk="0" hangingPunct="1">
              <a:buNone/>
              <a:defRPr kumimoji="0" lang="fr-FR" sz="1600" b="1"/>
            </a:lvl7pPr>
            <a:lvl8pPr marL="3200400" indent="0" eaLnBrk="1" latinLnBrk="0" hangingPunct="1">
              <a:buNone/>
              <a:defRPr kumimoji="0" lang="fr-FR" sz="1600" b="1"/>
            </a:lvl8pPr>
            <a:lvl9pPr marL="3657600" indent="0" eaLnBrk="1" latinLnBrk="0" hangingPunct="1">
              <a:buNone/>
              <a:defRPr kumimoji="0" lang="fr-FR" sz="1600" b="1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fr-FR" sz="2400"/>
            </a:lvl1pPr>
            <a:lvl2pPr eaLnBrk="1" latinLnBrk="0" hangingPunct="1">
              <a:defRPr kumimoji="0" lang="fr-FR" sz="2000"/>
            </a:lvl2pPr>
            <a:lvl3pPr eaLnBrk="1" latinLnBrk="0" hangingPunct="1">
              <a:defRPr kumimoji="0" lang="fr-FR" sz="1800"/>
            </a:lvl3pPr>
            <a:lvl4pPr eaLnBrk="1" latinLnBrk="0" hangingPunct="1">
              <a:defRPr kumimoji="0" lang="fr-FR" sz="1600"/>
            </a:lvl4pPr>
            <a:lvl5pPr eaLnBrk="1" latinLnBrk="0" hangingPunct="1">
              <a:defRPr kumimoji="0" lang="fr-FR" sz="1600"/>
            </a:lvl5pPr>
            <a:lvl6pPr eaLnBrk="1" latinLnBrk="0" hangingPunct="1">
              <a:defRPr kumimoji="0" lang="fr-FR" sz="1600"/>
            </a:lvl6pPr>
            <a:lvl7pPr eaLnBrk="1" latinLnBrk="0" hangingPunct="1">
              <a:defRPr kumimoji="0" lang="fr-FR" sz="1600"/>
            </a:lvl7pPr>
            <a:lvl8pPr eaLnBrk="1" latinLnBrk="0" hangingPunct="1">
              <a:defRPr kumimoji="0" lang="fr-FR" sz="1600"/>
            </a:lvl8pPr>
            <a:lvl9pPr eaLnBrk="1" latinLnBrk="0" hangingPunct="1">
              <a:defRPr kumimoji="0" lang="fr-FR" sz="1600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fr-FR" sz="2400" b="1"/>
            </a:lvl1pPr>
            <a:lvl2pPr marL="457200" indent="0" eaLnBrk="1" latinLnBrk="0" hangingPunct="1">
              <a:buNone/>
              <a:defRPr kumimoji="0" lang="fr-FR" sz="2000" b="1"/>
            </a:lvl2pPr>
            <a:lvl3pPr marL="914400" indent="0" eaLnBrk="1" latinLnBrk="0" hangingPunct="1">
              <a:buNone/>
              <a:defRPr kumimoji="0" lang="fr-FR" sz="1800" b="1"/>
            </a:lvl3pPr>
            <a:lvl4pPr marL="1371600" indent="0" eaLnBrk="1" latinLnBrk="0" hangingPunct="1">
              <a:buNone/>
              <a:defRPr kumimoji="0" lang="fr-FR" sz="1600" b="1"/>
            </a:lvl4pPr>
            <a:lvl5pPr marL="1828800" indent="0" eaLnBrk="1" latinLnBrk="0" hangingPunct="1">
              <a:buNone/>
              <a:defRPr kumimoji="0" lang="fr-FR" sz="1600" b="1"/>
            </a:lvl5pPr>
            <a:lvl6pPr marL="2286000" indent="0" eaLnBrk="1" latinLnBrk="0" hangingPunct="1">
              <a:buNone/>
              <a:defRPr kumimoji="0" lang="fr-FR" sz="1600" b="1"/>
            </a:lvl6pPr>
            <a:lvl7pPr marL="2743200" indent="0" eaLnBrk="1" latinLnBrk="0" hangingPunct="1">
              <a:buNone/>
              <a:defRPr kumimoji="0" lang="fr-FR" sz="1600" b="1"/>
            </a:lvl7pPr>
            <a:lvl8pPr marL="3200400" indent="0" eaLnBrk="1" latinLnBrk="0" hangingPunct="1">
              <a:buNone/>
              <a:defRPr kumimoji="0" lang="fr-FR" sz="1600" b="1"/>
            </a:lvl8pPr>
            <a:lvl9pPr marL="3657600" indent="0" eaLnBrk="1" latinLnBrk="0" hangingPunct="1">
              <a:buNone/>
              <a:defRPr kumimoji="0" lang="fr-FR" sz="1600" b="1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fr-FR" sz="2400"/>
            </a:lvl1pPr>
            <a:lvl2pPr eaLnBrk="1" latinLnBrk="0" hangingPunct="1">
              <a:defRPr kumimoji="0" lang="fr-FR" sz="2000"/>
            </a:lvl2pPr>
            <a:lvl3pPr eaLnBrk="1" latinLnBrk="0" hangingPunct="1">
              <a:defRPr kumimoji="0" lang="fr-FR" sz="1800"/>
            </a:lvl3pPr>
            <a:lvl4pPr eaLnBrk="1" latinLnBrk="0" hangingPunct="1">
              <a:defRPr kumimoji="0" lang="fr-FR" sz="1600"/>
            </a:lvl4pPr>
            <a:lvl5pPr eaLnBrk="1" latinLnBrk="0" hangingPunct="1">
              <a:defRPr kumimoji="0" lang="fr-FR" sz="1600"/>
            </a:lvl5pPr>
            <a:lvl6pPr eaLnBrk="1" latinLnBrk="0" hangingPunct="1">
              <a:defRPr kumimoji="0" lang="fr-FR" sz="1600"/>
            </a:lvl6pPr>
            <a:lvl7pPr eaLnBrk="1" latinLnBrk="0" hangingPunct="1">
              <a:defRPr kumimoji="0" lang="fr-FR" sz="1600"/>
            </a:lvl7pPr>
            <a:lvl8pPr eaLnBrk="1" latinLnBrk="0" hangingPunct="1">
              <a:defRPr kumimoji="0" lang="fr-FR" sz="1600"/>
            </a:lvl8pPr>
            <a:lvl9pPr eaLnBrk="1" latinLnBrk="0" hangingPunct="1">
              <a:defRPr kumimoji="0" lang="fr-FR" sz="1600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fr-FR" sz="2000" b="1"/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fr-FR" sz="3200"/>
            </a:lvl1pPr>
            <a:lvl2pPr eaLnBrk="1" latinLnBrk="0" hangingPunct="1">
              <a:defRPr kumimoji="0" lang="fr-FR" sz="2800"/>
            </a:lvl2pPr>
            <a:lvl3pPr eaLnBrk="1" latinLnBrk="0" hangingPunct="1">
              <a:defRPr kumimoji="0" lang="fr-FR" sz="2400"/>
            </a:lvl3pPr>
            <a:lvl4pPr eaLnBrk="1" latinLnBrk="0" hangingPunct="1">
              <a:defRPr kumimoji="0" lang="fr-FR" sz="2000"/>
            </a:lvl4pPr>
            <a:lvl5pPr eaLnBrk="1" latinLnBrk="0" hangingPunct="1">
              <a:defRPr kumimoji="0" lang="fr-FR" sz="2000"/>
            </a:lvl5pPr>
            <a:lvl6pPr eaLnBrk="1" latinLnBrk="0" hangingPunct="1">
              <a:defRPr kumimoji="0" lang="fr-FR" sz="2000"/>
            </a:lvl6pPr>
            <a:lvl7pPr eaLnBrk="1" latinLnBrk="0" hangingPunct="1">
              <a:defRPr kumimoji="0" lang="fr-FR" sz="2000"/>
            </a:lvl7pPr>
            <a:lvl8pPr eaLnBrk="1" latinLnBrk="0" hangingPunct="1">
              <a:defRPr kumimoji="0" lang="fr-FR" sz="2000"/>
            </a:lvl8pPr>
            <a:lvl9pPr eaLnBrk="1" latinLnBrk="0" hangingPunct="1">
              <a:defRPr kumimoji="0" lang="fr-FR" sz="2000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fr-FR" sz="1400"/>
            </a:lvl1pPr>
            <a:lvl2pPr marL="457200" indent="0" eaLnBrk="1" latinLnBrk="0" hangingPunct="1">
              <a:buNone/>
              <a:defRPr kumimoji="0" lang="fr-FR" sz="1200"/>
            </a:lvl2pPr>
            <a:lvl3pPr marL="914400" indent="0" eaLnBrk="1" latinLnBrk="0" hangingPunct="1">
              <a:buNone/>
              <a:defRPr kumimoji="0" lang="fr-FR" sz="1000"/>
            </a:lvl3pPr>
            <a:lvl4pPr marL="1371600" indent="0" eaLnBrk="1" latinLnBrk="0" hangingPunct="1">
              <a:buNone/>
              <a:defRPr kumimoji="0" lang="fr-FR" sz="900"/>
            </a:lvl4pPr>
            <a:lvl5pPr marL="1828800" indent="0" eaLnBrk="1" latinLnBrk="0" hangingPunct="1">
              <a:buNone/>
              <a:defRPr kumimoji="0" lang="fr-FR" sz="900"/>
            </a:lvl5pPr>
            <a:lvl6pPr marL="2286000" indent="0" eaLnBrk="1" latinLnBrk="0" hangingPunct="1">
              <a:buNone/>
              <a:defRPr kumimoji="0" lang="fr-FR" sz="900"/>
            </a:lvl6pPr>
            <a:lvl7pPr marL="2743200" indent="0" eaLnBrk="1" latinLnBrk="0" hangingPunct="1">
              <a:buNone/>
              <a:defRPr kumimoji="0" lang="fr-FR" sz="900"/>
            </a:lvl7pPr>
            <a:lvl8pPr marL="3200400" indent="0" eaLnBrk="1" latinLnBrk="0" hangingPunct="1">
              <a:buNone/>
              <a:defRPr kumimoji="0" lang="fr-FR" sz="900"/>
            </a:lvl8pPr>
            <a:lvl9pPr marL="3657600" indent="0" eaLnBrk="1" latinLnBrk="0" hangingPunct="1">
              <a:buNone/>
              <a:defRPr kumimoji="0" lang="fr-FR" sz="900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fr-FR" sz="2000" b="1"/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fr-FR" sz="3200"/>
            </a:lvl1pPr>
            <a:lvl2pPr marL="457200" indent="0" eaLnBrk="1" latinLnBrk="0" hangingPunct="1">
              <a:buNone/>
              <a:defRPr kumimoji="0" lang="fr-FR" sz="2800"/>
            </a:lvl2pPr>
            <a:lvl3pPr marL="914400" indent="0" eaLnBrk="1" latinLnBrk="0" hangingPunct="1">
              <a:buNone/>
              <a:defRPr kumimoji="0" lang="fr-FR" sz="2400"/>
            </a:lvl3pPr>
            <a:lvl4pPr marL="1371600" indent="0" eaLnBrk="1" latinLnBrk="0" hangingPunct="1">
              <a:buNone/>
              <a:defRPr kumimoji="0" lang="fr-FR" sz="2000"/>
            </a:lvl4pPr>
            <a:lvl5pPr marL="1828800" indent="0" eaLnBrk="1" latinLnBrk="0" hangingPunct="1">
              <a:buNone/>
              <a:defRPr kumimoji="0" lang="fr-FR" sz="2000"/>
            </a:lvl5pPr>
            <a:lvl6pPr marL="2286000" indent="0" eaLnBrk="1" latinLnBrk="0" hangingPunct="1">
              <a:buNone/>
              <a:defRPr kumimoji="0" lang="fr-FR" sz="2000"/>
            </a:lvl6pPr>
            <a:lvl7pPr marL="2743200" indent="0" eaLnBrk="1" latinLnBrk="0" hangingPunct="1">
              <a:buNone/>
              <a:defRPr kumimoji="0" lang="fr-FR" sz="2000"/>
            </a:lvl7pPr>
            <a:lvl8pPr marL="3200400" indent="0" eaLnBrk="1" latinLnBrk="0" hangingPunct="1">
              <a:buNone/>
              <a:defRPr kumimoji="0" lang="fr-FR" sz="2000"/>
            </a:lvl8pPr>
            <a:lvl9pPr marL="3657600" indent="0" eaLnBrk="1" latinLnBrk="0" hangingPunct="1">
              <a:buNone/>
              <a:defRPr kumimoji="0" lang="fr-FR" sz="2000"/>
            </a:lvl9pPr>
          </a:lstStyle>
          <a:p>
            <a:pPr eaLnBrk="1" latinLnBrk="0" hangingPunct="1"/>
            <a:r>
              <a:rPr lang="fr-FR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fr-FR" sz="1400"/>
            </a:lvl1pPr>
            <a:lvl2pPr marL="457200" indent="0" eaLnBrk="1" latinLnBrk="0" hangingPunct="1">
              <a:buNone/>
              <a:defRPr kumimoji="0" lang="fr-FR" sz="1200"/>
            </a:lvl2pPr>
            <a:lvl3pPr marL="914400" indent="0" eaLnBrk="1" latinLnBrk="0" hangingPunct="1">
              <a:buNone/>
              <a:defRPr kumimoji="0" lang="fr-FR" sz="1000"/>
            </a:lvl3pPr>
            <a:lvl4pPr marL="1371600" indent="0" eaLnBrk="1" latinLnBrk="0" hangingPunct="1">
              <a:buNone/>
              <a:defRPr kumimoji="0" lang="fr-FR" sz="900"/>
            </a:lvl4pPr>
            <a:lvl5pPr marL="1828800" indent="0" eaLnBrk="1" latinLnBrk="0" hangingPunct="1">
              <a:buNone/>
              <a:defRPr kumimoji="0" lang="fr-FR" sz="900"/>
            </a:lvl5pPr>
            <a:lvl6pPr marL="2286000" indent="0" eaLnBrk="1" latinLnBrk="0" hangingPunct="1">
              <a:buNone/>
              <a:defRPr kumimoji="0" lang="fr-FR" sz="900"/>
            </a:lvl6pPr>
            <a:lvl7pPr marL="2743200" indent="0" eaLnBrk="1" latinLnBrk="0" hangingPunct="1">
              <a:buNone/>
              <a:defRPr kumimoji="0" lang="fr-FR" sz="900"/>
            </a:lvl7pPr>
            <a:lvl8pPr marL="3200400" indent="0" eaLnBrk="1" latinLnBrk="0" hangingPunct="1">
              <a:buNone/>
              <a:defRPr kumimoji="0" lang="fr-FR" sz="900"/>
            </a:lvl8pPr>
            <a:lvl9pPr marL="3657600" indent="0" eaLnBrk="1" latinLnBrk="0" hangingPunct="1">
              <a:buNone/>
              <a:defRPr kumimoji="0" lang="fr-FR" sz="900"/>
            </a:lvl9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fr-FR"/>
              <a:t>Modifiez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fr-FR"/>
              <a:t>Modifiez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fr-FR"/>
              <a:t>Modifiez le style du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ière-plan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31/01/2025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‹N°›</a:t>
            </a:fld>
            <a:endParaRPr kumimoji="0" lang="fr-F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kumimoji="0" lang="fr-F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fr-F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fr-FR"/>
      </a:defPPr>
      <a:lvl1pPr marL="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7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hyperlink" Target="https://www.cyclos-montechoi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customXml" Target="../ink/ink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yclo-club-limoux.fr/copie-de-cyclomontagnarde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yclo-club-limoux.fr/copie-de-cyclomontagnarde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scriptions-ffct.org/cyclomontagnarde25limoux/select_competitio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nscriptions-ffct.org/cyclomontagnarde25limoux/select_competition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11.xml"/><Relationship Id="rId7" Type="http://schemas.openxmlformats.org/officeDocument/2006/relationships/image" Target="../media/image26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5.jpeg"/><Relationship Id="rId5" Type="http://schemas.openxmlformats.org/officeDocument/2006/relationships/notesSlide" Target="../notesSlides/notesSlide22.xml"/><Relationship Id="rId10" Type="http://schemas.openxmlformats.org/officeDocument/2006/relationships/image" Target="../media/image29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411760" y="1772816"/>
            <a:ext cx="4608512" cy="1983209"/>
          </a:xfrm>
        </p:spPr>
        <p:txBody>
          <a:bodyPr>
            <a:normAutofit fontScale="90000"/>
          </a:bodyPr>
          <a:lstStyle/>
          <a:p>
            <a:r>
              <a:rPr lang="fr-FR" dirty="0"/>
              <a:t>Club des Cyclos touristes Montéchois</a:t>
            </a:r>
            <a:br>
              <a:rPr lang="fr-FR" dirty="0"/>
            </a:br>
            <a:r>
              <a:rPr lang="fr-FR" sz="2200" dirty="0"/>
              <a:t>Présentation du programme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latin typeface="+mn-lt"/>
              </a:rPr>
              <a:t> 31 janvier 2025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257" y="5661248"/>
            <a:ext cx="1104278" cy="106587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56507"/>
            <a:ext cx="1368152" cy="138805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i="1" dirty="0" err="1"/>
              <a:t>Licences</a:t>
            </a:r>
            <a:r>
              <a:rPr lang="en-US" i="1" dirty="0"/>
              <a:t> 2025</a:t>
            </a:r>
            <a:endParaRPr lang="fr-FR" i="1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EC5F0C3-1F17-40DA-980C-58E374EC2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596413"/>
            <a:ext cx="7867600" cy="4928931"/>
          </a:xfrm>
        </p:spPr>
        <p:txBody>
          <a:bodyPr>
            <a:normAutofit fontScale="32500" lnSpcReduction="20000"/>
          </a:bodyPr>
          <a:lstStyle/>
          <a:p>
            <a:r>
              <a:rPr lang="fr-FR" sz="112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Prix pour une licence adulte avec cotisation CTM </a:t>
            </a:r>
          </a:p>
          <a:p>
            <a:pPr lvl="1"/>
            <a:r>
              <a:rPr lang="fr-FR" sz="108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Assurance Mini Braquet 62,50€</a:t>
            </a:r>
          </a:p>
          <a:p>
            <a:pPr lvl="1"/>
            <a:r>
              <a:rPr lang="fr-FR" sz="108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Assurance Petit Braquet 64,50€</a:t>
            </a:r>
          </a:p>
          <a:p>
            <a:pPr lvl="1"/>
            <a:r>
              <a:rPr lang="fr-FR" sz="108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Assurance Grand Braquet 116,00€</a:t>
            </a:r>
          </a:p>
          <a:p>
            <a:r>
              <a:rPr lang="fr-FR" sz="112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Dossiers 2025 à votre disposition sur le site ;</a:t>
            </a:r>
            <a:r>
              <a:rPr lang="fr-FR" sz="6600" dirty="0">
                <a:hlinkClick r:id="rId4"/>
              </a:rPr>
              <a:t> CTM (Cyclo-Touristes-</a:t>
            </a:r>
            <a:r>
              <a:rPr lang="fr-FR" sz="6600" dirty="0" err="1">
                <a:hlinkClick r:id="rId4"/>
              </a:rPr>
              <a:t>Montechois</a:t>
            </a:r>
            <a:r>
              <a:rPr lang="fr-FR" sz="6600" dirty="0">
                <a:hlinkClick r:id="rId4"/>
              </a:rPr>
              <a:t>)</a:t>
            </a:r>
            <a:endParaRPr lang="fr-FR" sz="11200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12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CMNCI datant de moins d’un an pour « vélo sport »</a:t>
            </a:r>
          </a:p>
          <a:p>
            <a:pPr marL="457200" lvl="1" indent="0">
              <a:buNone/>
            </a:pPr>
            <a:endParaRPr lang="fr-FR" sz="10800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69271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i="1" dirty="0"/>
              <a:t> </a:t>
            </a:r>
            <a:r>
              <a:rPr lang="en-US" i="1" dirty="0" err="1"/>
              <a:t>Licences</a:t>
            </a:r>
            <a:r>
              <a:rPr lang="en-US" i="1" dirty="0"/>
              <a:t> 2025</a:t>
            </a:r>
            <a:endParaRPr lang="fr-FR" i="1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EC5F0C3-1F17-40DA-980C-58E374EC2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596413"/>
            <a:ext cx="7867600" cy="492893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sz="10800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D9FFAA-F12B-6F08-6F50-D03F580CC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537" y="1691858"/>
            <a:ext cx="8879737" cy="28172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B482CF-B414-9C7A-3059-4C2A010891CD}"/>
              </a:ext>
            </a:extLst>
          </p:cNvPr>
          <p:cNvSpPr txBox="1"/>
          <p:nvPr/>
        </p:nvSpPr>
        <p:spPr>
          <a:xfrm>
            <a:off x="1331640" y="4725144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Vous devez cocher cette case qui vous engage à prendre les dispositions nécessaires selon les recommandations fournies dans le « Questionnaire de santé 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6FD583-CDF4-5F32-001D-AE0BF4CC2F9F}"/>
              </a:ext>
            </a:extLst>
          </p:cNvPr>
          <p:cNvSpPr txBox="1"/>
          <p:nvPr/>
        </p:nvSpPr>
        <p:spPr>
          <a:xfrm>
            <a:off x="0" y="3212976"/>
            <a:ext cx="17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</a:t>
            </a: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0543B1C5-8916-BCDA-2960-61D717BCD847}"/>
              </a:ext>
            </a:extLst>
          </p:cNvPr>
          <p:cNvCxnSpPr>
            <a:stCxn id="4" idx="1"/>
            <a:endCxn id="7" idx="3"/>
          </p:cNvCxnSpPr>
          <p:nvPr/>
        </p:nvCxnSpPr>
        <p:spPr>
          <a:xfrm rot="10800000">
            <a:off x="179512" y="3397642"/>
            <a:ext cx="1152128" cy="211233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FA6F4985-64BF-CC5C-FCC0-35BC987A3DD8}"/>
                  </a:ext>
                </a:extLst>
              </p14:cNvPr>
              <p14:cNvContentPartPr/>
              <p14:nvPr/>
            </p14:nvContentPartPr>
            <p14:xfrm>
              <a:off x="30128" y="3178192"/>
              <a:ext cx="308520" cy="34632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FA6F4985-64BF-CC5C-FCC0-35BC987A3DD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28" y="3169192"/>
                <a:ext cx="326160" cy="3639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52959744"/>
      </p:ext>
    </p:extLst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7E1F6-AE97-9C8D-D2BE-2B178402D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3FAD7A-F31F-4715-0BD5-F377EE817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i="1" dirty="0" err="1"/>
              <a:t>Licences</a:t>
            </a:r>
            <a:r>
              <a:rPr lang="en-US" i="1" dirty="0"/>
              <a:t> “declaration du </a:t>
            </a:r>
            <a:r>
              <a:rPr lang="en-US" i="1" dirty="0" err="1"/>
              <a:t>licencié</a:t>
            </a:r>
            <a:r>
              <a:rPr lang="en-US" i="1" dirty="0"/>
              <a:t>”</a:t>
            </a:r>
            <a:endParaRPr lang="fr-FR" i="1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37E7469-8B34-6E74-2417-4DD430314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4581128"/>
            <a:ext cx="7507560" cy="194421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sz="10800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78121B-9B25-F1B7-0FAD-420A99DEB561}"/>
              </a:ext>
            </a:extLst>
          </p:cNvPr>
          <p:cNvSpPr txBox="1"/>
          <p:nvPr/>
        </p:nvSpPr>
        <p:spPr>
          <a:xfrm>
            <a:off x="1331640" y="5288340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Vous devez cocher les cases correspondantes ; à la formule retenue, aux options éventuellement retenues ou à « aucune option retenue 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2DE4A1-1357-C821-F8D7-4AE63B3CF668}"/>
              </a:ext>
            </a:extLst>
          </p:cNvPr>
          <p:cNvSpPr txBox="1"/>
          <p:nvPr/>
        </p:nvSpPr>
        <p:spPr>
          <a:xfrm>
            <a:off x="0" y="3212976"/>
            <a:ext cx="17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</a:t>
            </a: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4A596377-87A4-3C88-3C44-E9C323B390C0}"/>
              </a:ext>
            </a:extLst>
          </p:cNvPr>
          <p:cNvCxnSpPr>
            <a:stCxn id="4" idx="1"/>
            <a:endCxn id="7" idx="3"/>
          </p:cNvCxnSpPr>
          <p:nvPr/>
        </p:nvCxnSpPr>
        <p:spPr>
          <a:xfrm rot="10800000">
            <a:off x="179512" y="3397643"/>
            <a:ext cx="1152128" cy="2490863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423CFD4E-41A0-84BF-478B-3EDBB38B7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148868"/>
            <a:ext cx="8631396" cy="42643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812E48F-10AE-ADD8-7D7C-CF20C3EB3619}"/>
              </a:ext>
            </a:extLst>
          </p:cNvPr>
          <p:cNvSpPr txBox="1"/>
          <p:nvPr/>
        </p:nvSpPr>
        <p:spPr>
          <a:xfrm>
            <a:off x="5724128" y="378904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COCHER CETTE CASE SI AUCUNE OPTION RETENUE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2AF561F-8B0E-AD85-EA56-2B86B3E018D8}"/>
              </a:ext>
            </a:extLst>
          </p:cNvPr>
          <p:cNvCxnSpPr/>
          <p:nvPr/>
        </p:nvCxnSpPr>
        <p:spPr>
          <a:xfrm flipH="1">
            <a:off x="3923928" y="4105867"/>
            <a:ext cx="18002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563658041"/>
      </p:ext>
    </p:extLst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type="title"/>
          </p:nvPr>
        </p:nvSpPr>
        <p:spPr>
          <a:xfrm>
            <a:off x="755576" y="269632"/>
            <a:ext cx="8083624" cy="711536"/>
          </a:xfrm>
        </p:spPr>
        <p:txBody>
          <a:bodyPr anchor="ctr">
            <a:normAutofit fontScale="90000"/>
          </a:bodyPr>
          <a:lstStyle/>
          <a:p>
            <a:pPr marL="0" indent="0">
              <a:buNone/>
            </a:pPr>
            <a:r>
              <a:rPr lang="fr-FR" dirty="0"/>
              <a:t> </a:t>
            </a:r>
            <a:r>
              <a:rPr lang="en-US" dirty="0"/>
              <a:t>Programme d’activités 2025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CF2500-F398-CBCA-6CDB-DCD2DC1B40F8}"/>
              </a:ext>
            </a:extLst>
          </p:cNvPr>
          <p:cNvSpPr txBox="1"/>
          <p:nvPr/>
        </p:nvSpPr>
        <p:spPr>
          <a:xfrm>
            <a:off x="251520" y="4033823"/>
            <a:ext cx="8371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B8384628-F7B1-2598-EB12-7D58CEBAD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921" y="1124744"/>
            <a:ext cx="9112157" cy="4804501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6536184"/>
      </p:ext>
    </p:extLst>
  </p:cSld>
  <p:clrMapOvr>
    <a:masterClrMapping/>
  </p:clrMapOvr>
  <p:transition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271D7-1EEC-8FC5-A8CE-8760A6221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6D13EA-7728-10D6-ACA4-2DA409E2E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69632"/>
            <a:ext cx="8083624" cy="711536"/>
          </a:xfrm>
        </p:spPr>
        <p:txBody>
          <a:bodyPr anchor="ctr">
            <a:normAutofit fontScale="90000"/>
          </a:bodyPr>
          <a:lstStyle/>
          <a:p>
            <a:pPr marL="0" indent="0">
              <a:buNone/>
            </a:pPr>
            <a:r>
              <a:rPr lang="fr-FR" dirty="0"/>
              <a:t> </a:t>
            </a:r>
            <a:r>
              <a:rPr lang="en-US" dirty="0"/>
              <a:t>Programme d’activités 2025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9133598-85A3-8E0D-D8D4-35D513A14C7A}"/>
              </a:ext>
            </a:extLst>
          </p:cNvPr>
          <p:cNvSpPr txBox="1"/>
          <p:nvPr/>
        </p:nvSpPr>
        <p:spPr>
          <a:xfrm>
            <a:off x="251520" y="4033823"/>
            <a:ext cx="8371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04FF97-C674-459E-D738-078071A21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24" y="1124744"/>
            <a:ext cx="8318376" cy="554461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Concours départemental d’éducation routière</a:t>
            </a:r>
          </a:p>
          <a:p>
            <a:pPr lvl="1"/>
            <a:r>
              <a:rPr lang="en-US" sz="3200" dirty="0"/>
              <a:t>Le Dimanche 30 mars 2025 de 8h30 à 17h00</a:t>
            </a:r>
          </a:p>
          <a:p>
            <a:pPr lvl="1"/>
            <a:r>
              <a:rPr lang="en-US" sz="3200" dirty="0"/>
              <a:t>Sous chapiteau place Jean Jaurès et dans la ville</a:t>
            </a:r>
          </a:p>
          <a:p>
            <a:pPr lvl="1"/>
            <a:r>
              <a:rPr lang="en-US" sz="3200" dirty="0"/>
              <a:t>À l’attention des jeunes cyclistes entre 8 et 12 ans</a:t>
            </a:r>
          </a:p>
          <a:p>
            <a:pPr lvl="1"/>
            <a:r>
              <a:rPr lang="en-US" sz="3200" dirty="0"/>
              <a:t>Tester les capacités à ;</a:t>
            </a:r>
          </a:p>
          <a:p>
            <a:pPr lvl="2"/>
            <a:r>
              <a:rPr lang="en-US" sz="3500" dirty="0" err="1"/>
              <a:t>Piloter</a:t>
            </a:r>
            <a:r>
              <a:rPr lang="en-US" sz="3500" dirty="0"/>
              <a:t> le </a:t>
            </a:r>
            <a:r>
              <a:rPr lang="en-US" sz="3500" dirty="0" err="1"/>
              <a:t>vélo</a:t>
            </a:r>
            <a:r>
              <a:rPr lang="en-US" sz="3500" dirty="0"/>
              <a:t> sur circuit fermé</a:t>
            </a:r>
          </a:p>
          <a:p>
            <a:pPr lvl="2"/>
            <a:r>
              <a:rPr lang="en-US" sz="3500" dirty="0" err="1"/>
              <a:t>Connaître</a:t>
            </a:r>
            <a:r>
              <a:rPr lang="en-US" sz="3500" dirty="0"/>
              <a:t> le </a:t>
            </a:r>
            <a:r>
              <a:rPr lang="en-US" sz="3500" dirty="0" err="1"/>
              <a:t>vélo</a:t>
            </a:r>
            <a:r>
              <a:rPr lang="en-US" sz="3500" dirty="0"/>
              <a:t> et le Code de la route</a:t>
            </a:r>
          </a:p>
          <a:p>
            <a:pPr lvl="2"/>
            <a:r>
              <a:rPr lang="en-US" sz="3500" dirty="0" err="1"/>
              <a:t>Circuler</a:t>
            </a:r>
            <a:r>
              <a:rPr lang="en-US" sz="3500" dirty="0"/>
              <a:t> </a:t>
            </a:r>
            <a:r>
              <a:rPr lang="en-US" sz="3500" dirty="0" err="1"/>
              <a:t>en</a:t>
            </a:r>
            <a:r>
              <a:rPr lang="en-US" sz="3500" dirty="0"/>
              <a:t> milieu </a:t>
            </a:r>
            <a:r>
              <a:rPr lang="en-US" sz="3500" dirty="0" err="1"/>
              <a:t>ouvert</a:t>
            </a:r>
            <a:r>
              <a:rPr lang="en-US" sz="3500" dirty="0"/>
              <a:t> (Dimanche après midi sur les routes et </a:t>
            </a:r>
            <a:r>
              <a:rPr lang="en-US" sz="3500" dirty="0" err="1"/>
              <a:t>pistes</a:t>
            </a:r>
            <a:r>
              <a:rPr lang="en-US" sz="3500" dirty="0"/>
              <a:t> </a:t>
            </a:r>
            <a:r>
              <a:rPr lang="en-US" sz="3500" dirty="0" err="1"/>
              <a:t>cyclables</a:t>
            </a:r>
            <a:r>
              <a:rPr lang="en-US" sz="3500" dirty="0"/>
              <a:t> de la commune de </a:t>
            </a:r>
            <a:r>
              <a:rPr lang="en-US" sz="3500" dirty="0" err="1"/>
              <a:t>Montech</a:t>
            </a:r>
            <a:r>
              <a:rPr lang="en-US" sz="3500" dirty="0"/>
              <a:t>)</a:t>
            </a:r>
          </a:p>
          <a:p>
            <a:pPr lvl="1"/>
            <a:endParaRPr lang="en-US" dirty="0"/>
          </a:p>
          <a:p>
            <a:pPr lvl="1"/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9170885"/>
      </p:ext>
    </p:extLst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69D5DB-F72C-12BD-197F-29107F71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75FE967-B74C-2E24-C020-9A0388920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768" y="55025"/>
            <a:ext cx="5112568" cy="7243704"/>
          </a:xfrm>
        </p:spPr>
      </p:pic>
    </p:spTree>
    <p:extLst>
      <p:ext uri="{BB962C8B-B14F-4D97-AF65-F5344CB8AC3E}">
        <p14:creationId xmlns:p14="http://schemas.microsoft.com/office/powerpoint/2010/main" val="1958067781"/>
      </p:ext>
    </p:extLst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9622A35-4265-43FB-AFCB-314D8A3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713" y="269632"/>
            <a:ext cx="7981486" cy="694591"/>
          </a:xfrm>
        </p:spPr>
        <p:txBody>
          <a:bodyPr anchor="ctr">
            <a:normAutofit fontScale="90000"/>
          </a:bodyPr>
          <a:lstStyle/>
          <a:p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7337D6-30E5-D713-095B-0BD71C471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2" y="269632"/>
            <a:ext cx="9144000" cy="63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73013"/>
      </p:ext>
    </p:extLst>
  </p:cSld>
  <p:clrMapOvr>
    <a:masterClrMapping/>
  </p:clrMapOvr>
  <p:transition spd="slow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FDB67-8C50-B48A-B584-E05AB6287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08816C-F559-395C-04D9-B765EF1EC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713" y="269632"/>
            <a:ext cx="7981486" cy="694591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Journées “Sécurité routière”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B84B14-E8A1-6EB8-58FD-14FB1F589441}"/>
              </a:ext>
            </a:extLst>
          </p:cNvPr>
          <p:cNvSpPr txBox="1"/>
          <p:nvPr/>
        </p:nvSpPr>
        <p:spPr>
          <a:xfrm>
            <a:off x="179512" y="1196752"/>
            <a:ext cx="87874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Les 8, 9 et 10 avril ; Journées « Sécurité à vélo » à destination des élèves de Cours moyens des deux écoles primaires de Montech « </a:t>
            </a:r>
            <a:r>
              <a:rPr lang="fr-FR" sz="3200" dirty="0" err="1"/>
              <a:t>Laramée</a:t>
            </a:r>
            <a:r>
              <a:rPr lang="fr-FR" sz="3200" dirty="0"/>
              <a:t> » et «  </a:t>
            </a:r>
            <a:r>
              <a:rPr lang="fr-FR" sz="3200" dirty="0" err="1"/>
              <a:t>Saragnac</a:t>
            </a:r>
            <a:r>
              <a:rPr lang="fr-FR" sz="3200" dirty="0"/>
              <a:t> »</a:t>
            </a:r>
          </a:p>
          <a:p>
            <a:r>
              <a:rPr lang="fr-FR" sz="3200" dirty="0"/>
              <a:t>En collaboration avec le service « Sécurité Routière » de la Préfecture et la Mairie de Montech.</a:t>
            </a:r>
          </a:p>
          <a:p>
            <a:r>
              <a:rPr lang="fr-FR" sz="3200" dirty="0"/>
              <a:t>Contenu de l'atelier "Les éléments du vélo et ceux qui permettent de rouler en sécurité« . Besoin de 8 animateurs pour assurer 7 séances d’une heure et demie. </a:t>
            </a:r>
            <a:endParaRPr lang="fr-FR" sz="3200" i="1" dirty="0"/>
          </a:p>
        </p:txBody>
      </p:sp>
    </p:spTree>
    <p:extLst>
      <p:ext uri="{BB962C8B-B14F-4D97-AF65-F5344CB8AC3E}">
        <p14:creationId xmlns:p14="http://schemas.microsoft.com/office/powerpoint/2010/main" val="4243886743"/>
      </p:ext>
    </p:extLst>
  </p:cSld>
  <p:clrMapOvr>
    <a:masterClrMapping/>
  </p:clrMapOvr>
  <p:transition spd="slow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9622A35-4265-43FB-AFCB-314D8A3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3779178"/>
            <a:ext cx="7992888" cy="3078822"/>
          </a:xfrm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Voyage </a:t>
            </a:r>
            <a:r>
              <a:rPr lang="en-US" sz="2800" dirty="0" err="1">
                <a:solidFill>
                  <a:schemeClr val="tx2"/>
                </a:solidFill>
              </a:rPr>
              <a:t>itinérant</a:t>
            </a:r>
            <a:r>
              <a:rPr lang="en-US" sz="2800" dirty="0">
                <a:solidFill>
                  <a:schemeClr val="tx2"/>
                </a:solidFill>
              </a:rPr>
              <a:t> sur deux jours, réservé aux féminines du Tarn-et-Garonne les 3 et 4 </a:t>
            </a:r>
            <a:r>
              <a:rPr lang="en-US" sz="2800" dirty="0" err="1">
                <a:solidFill>
                  <a:schemeClr val="tx2"/>
                </a:solidFill>
              </a:rPr>
              <a:t>mai</a:t>
            </a:r>
            <a:r>
              <a:rPr lang="en-US" sz="2800" dirty="0">
                <a:solidFill>
                  <a:schemeClr val="tx2"/>
                </a:solidFill>
              </a:rPr>
              <a:t> 2025.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 err="1">
                <a:solidFill>
                  <a:schemeClr val="tx2"/>
                </a:solidFill>
              </a:rPr>
              <a:t>Départ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Lavilledieu</a:t>
            </a:r>
            <a:r>
              <a:rPr lang="en-US" sz="2800" dirty="0">
                <a:solidFill>
                  <a:schemeClr val="tx2"/>
                </a:solidFill>
              </a:rPr>
              <a:t>-Du-Temple </a:t>
            </a:r>
            <a:r>
              <a:rPr lang="en-US" sz="2800" dirty="0" err="1">
                <a:solidFill>
                  <a:schemeClr val="tx2"/>
                </a:solidFill>
              </a:rPr>
              <a:t>vers</a:t>
            </a:r>
            <a:r>
              <a:rPr lang="en-US" sz="2800" dirty="0">
                <a:solidFill>
                  <a:schemeClr val="tx2"/>
                </a:solidFill>
              </a:rPr>
              <a:t> Condom, le Samedi avec retour le Dimanche. Inscription </a:t>
            </a:r>
            <a:r>
              <a:rPr lang="en-US" sz="2800" dirty="0" err="1">
                <a:solidFill>
                  <a:schemeClr val="tx2"/>
                </a:solidFill>
              </a:rPr>
              <a:t>auprès</a:t>
            </a:r>
            <a:r>
              <a:rPr lang="en-US" sz="2800" dirty="0">
                <a:solidFill>
                  <a:schemeClr val="tx2"/>
                </a:solidFill>
              </a:rPr>
              <a:t> de Marie-Christine.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Randonnée “</a:t>
            </a:r>
            <a:r>
              <a:rPr lang="en-US" sz="2800" dirty="0" err="1">
                <a:solidFill>
                  <a:schemeClr val="tx2"/>
                </a:solidFill>
              </a:rPr>
              <a:t>Olymepe</a:t>
            </a:r>
            <a:r>
              <a:rPr lang="en-US" sz="2800" dirty="0">
                <a:solidFill>
                  <a:schemeClr val="tx2"/>
                </a:solidFill>
              </a:rPr>
              <a:t> de Gouges” </a:t>
            </a:r>
            <a:r>
              <a:rPr lang="en-US" sz="2800" dirty="0" err="1">
                <a:solidFill>
                  <a:schemeClr val="tx2"/>
                </a:solidFill>
              </a:rPr>
              <a:t>organisée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cette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année</a:t>
            </a:r>
            <a:r>
              <a:rPr lang="en-US" sz="2800" dirty="0">
                <a:solidFill>
                  <a:schemeClr val="tx2"/>
                </a:solidFill>
              </a:rPr>
              <a:t> par le club de </a:t>
            </a:r>
            <a:r>
              <a:rPr lang="en-US" sz="2800" dirty="0" err="1">
                <a:solidFill>
                  <a:schemeClr val="tx2"/>
                </a:solidFill>
              </a:rPr>
              <a:t>Caussade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A1710F6B-CD28-CB96-21CC-D11EECA60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8552" y="0"/>
            <a:ext cx="9007291" cy="3779178"/>
          </a:xfrm>
        </p:spPr>
      </p:pic>
    </p:spTree>
    <p:extLst>
      <p:ext uri="{BB962C8B-B14F-4D97-AF65-F5344CB8AC3E}">
        <p14:creationId xmlns:p14="http://schemas.microsoft.com/office/powerpoint/2010/main" val="2725037857"/>
      </p:ext>
    </p:extLst>
  </p:cSld>
  <p:clrMapOvr>
    <a:masterClrMapping/>
  </p:clrMapOvr>
  <p:transition spd="slow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D3C84-AFFA-D601-942F-789DABB34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384FBA-9FAF-11A7-F15E-05BEDFB54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04664"/>
            <a:ext cx="8731696" cy="6453336"/>
          </a:xfrm>
        </p:spPr>
        <p:txBody>
          <a:bodyPr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Séjour à </a:t>
            </a:r>
            <a:r>
              <a:rPr lang="en-US" sz="3600" dirty="0" err="1">
                <a:solidFill>
                  <a:schemeClr val="tx2"/>
                </a:solidFill>
              </a:rPr>
              <a:t>Peniscola</a:t>
            </a:r>
            <a:r>
              <a:rPr lang="en-US" sz="3600" dirty="0">
                <a:solidFill>
                  <a:schemeClr val="tx2"/>
                </a:solidFill>
              </a:rPr>
              <a:t> (</a:t>
            </a:r>
            <a:r>
              <a:rPr lang="en-US" sz="3600" dirty="0" err="1">
                <a:solidFill>
                  <a:schemeClr val="tx2"/>
                </a:solidFill>
              </a:rPr>
              <a:t>Espagne</a:t>
            </a:r>
            <a:r>
              <a:rPr lang="en-US" sz="3600" dirty="0">
                <a:solidFill>
                  <a:schemeClr val="tx2"/>
                </a:solidFill>
              </a:rPr>
              <a:t>)</a:t>
            </a:r>
            <a:br>
              <a:rPr lang="en-US" sz="3600" dirty="0">
                <a:solidFill>
                  <a:schemeClr val="tx2"/>
                </a:solidFill>
              </a:rPr>
            </a:br>
            <a:r>
              <a:rPr lang="fr-FR" sz="3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Séjour « vélo » programmé par Thierry, un groupe de 13 personnes dont 10 du CTM séjourneront à </a:t>
            </a:r>
            <a:r>
              <a:rPr lang="fr-FR" sz="3600" dirty="0" err="1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Peniscola</a:t>
            </a:r>
            <a:r>
              <a:rPr lang="fr-FR" sz="3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du 10 au 17 mai 2025 </a:t>
            </a:r>
            <a:br>
              <a:rPr lang="fr-FR" sz="3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3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Circuits vélos adaptés pour chacun. Activités adaptées pour accompagnants 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147F35-E88D-F13E-8833-2DD35D20A617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762000" y="548680"/>
            <a:ext cx="8077200" cy="14401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2939235"/>
      </p:ext>
    </p:extLst>
  </p:cSld>
  <p:clrMapOvr>
    <a:masterClrMapping/>
  </p:clrMapOvr>
  <p:transition spd="slow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540CC6F-CFBE-872F-38D3-937BD1CD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9B62FEF-C7D8-E3DF-FE98-C9F4F4F3C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80729"/>
            <a:ext cx="8587680" cy="5328592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La traditionnelle randonnée – concentration Montéchoise ;</a:t>
            </a:r>
          </a:p>
          <a:p>
            <a:r>
              <a:rPr lang="fr-FR" sz="2800" dirty="0">
                <a:solidFill>
                  <a:srgbClr val="002060"/>
                </a:solidFill>
              </a:rPr>
              <a:t>Nous accueillons les cyclotouristes du département, de la région, licenciés ou non, équipés de VAE ou non.</a:t>
            </a:r>
          </a:p>
          <a:p>
            <a:r>
              <a:rPr lang="fr-FR" sz="2800" dirty="0">
                <a:solidFill>
                  <a:srgbClr val="002060"/>
                </a:solidFill>
              </a:rPr>
              <a:t>Trois circuits (64, 85 et 103km) au départ de Montech qui est le lieu unique d’inscription et de ravitaillement.</a:t>
            </a:r>
          </a:p>
          <a:p>
            <a:r>
              <a:rPr lang="fr-FR" sz="2800" dirty="0">
                <a:solidFill>
                  <a:srgbClr val="002060"/>
                </a:solidFill>
              </a:rPr>
              <a:t>À cette occasion nous inaugurerons les 3 circuits « Yves </a:t>
            </a:r>
            <a:r>
              <a:rPr lang="fr-FR" sz="2800" dirty="0" err="1">
                <a:solidFill>
                  <a:srgbClr val="002060"/>
                </a:solidFill>
              </a:rPr>
              <a:t>Pinsard</a:t>
            </a:r>
            <a:r>
              <a:rPr lang="fr-FR" sz="2800" dirty="0">
                <a:solidFill>
                  <a:srgbClr val="002060"/>
                </a:solidFill>
              </a:rPr>
              <a:t> » élaborés par Gildas en accord avec Dominique.</a:t>
            </a:r>
          </a:p>
          <a:p>
            <a:r>
              <a:rPr lang="fr-FR" sz="2800" dirty="0">
                <a:solidFill>
                  <a:srgbClr val="002060"/>
                </a:solidFill>
              </a:rPr>
              <a:t>Pas de balisage.</a:t>
            </a:r>
          </a:p>
          <a:p>
            <a:r>
              <a:rPr lang="fr-FR" sz="2800" dirty="0">
                <a:solidFill>
                  <a:srgbClr val="002060"/>
                </a:solidFill>
              </a:rPr>
              <a:t>Une carte de route et une trace GPX seront disponibles pour chaque circuit.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505E33-69DB-F10F-7B2A-E739237C2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4322"/>
            <a:ext cx="8534400" cy="94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292454"/>
      </p:ext>
    </p:extLst>
  </p:cSld>
  <p:clrMapOvr>
    <a:masterClrMapping/>
  </p:clrMapOvr>
  <p:transition spd="slow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9622A35-4265-43FB-AFCB-314D8A3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269632"/>
            <a:ext cx="8077200" cy="1143144"/>
          </a:xfrm>
        </p:spPr>
        <p:txBody>
          <a:bodyPr anchor="ctr">
            <a:normAutofit/>
          </a:bodyPr>
          <a:lstStyle/>
          <a:p>
            <a:endParaRPr lang="en-US" sz="32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0D51F2-C418-19D5-FA72-90A7DD6CD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932" y="1565776"/>
            <a:ext cx="8716648" cy="1836608"/>
          </a:xfrm>
        </p:spPr>
        <p:txBody>
          <a:bodyPr>
            <a:normAutofit/>
          </a:bodyPr>
          <a:lstStyle/>
          <a:p>
            <a:r>
              <a:rPr lang="fr-FR" dirty="0"/>
              <a:t>Séjour du club aux « Terrasses du lac » à Naussac en Lozère du 14 au 21 juin 2025.</a:t>
            </a:r>
          </a:p>
          <a:p>
            <a:r>
              <a:rPr lang="fr-FR" dirty="0"/>
              <a:t>10 participants inscrits dont 8 du  CTM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E60F67-8F30-148C-F320-890C634C2A8F}"/>
              </a:ext>
            </a:extLst>
          </p:cNvPr>
          <p:cNvSpPr txBox="1"/>
          <p:nvPr/>
        </p:nvSpPr>
        <p:spPr>
          <a:xfrm>
            <a:off x="470031" y="3476240"/>
            <a:ext cx="83690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21</a:t>
            </a:r>
            <a:r>
              <a:rPr lang="fr-FR" sz="3600" baseline="30000" dirty="0">
                <a:solidFill>
                  <a:srgbClr val="FF0000"/>
                </a:solidFill>
              </a:rPr>
              <a:t>ème</a:t>
            </a:r>
            <a:r>
              <a:rPr lang="fr-FR" sz="3600" dirty="0">
                <a:solidFill>
                  <a:srgbClr val="FF0000"/>
                </a:solidFill>
              </a:rPr>
              <a:t> Balade </a:t>
            </a:r>
            <a:r>
              <a:rPr lang="fr-FR" sz="3600" dirty="0" err="1">
                <a:solidFill>
                  <a:srgbClr val="FF0000"/>
                </a:solidFill>
              </a:rPr>
              <a:t>Corrèzienne</a:t>
            </a:r>
            <a:r>
              <a:rPr lang="fr-FR" sz="3600" dirty="0">
                <a:solidFill>
                  <a:srgbClr val="FF0000"/>
                </a:solidFill>
              </a:rPr>
              <a:t> les 14 et 15 juin 2025. Coût 150€</a:t>
            </a:r>
          </a:p>
          <a:p>
            <a:r>
              <a:rPr lang="fr-FR" sz="3600" dirty="0">
                <a:solidFill>
                  <a:srgbClr val="FF0000"/>
                </a:solidFill>
              </a:rPr>
              <a:t>Au départ de Brive le samedi vers le Bugeat (100km ou 135km ), hébergement à l’espace des milles sources. </a:t>
            </a:r>
          </a:p>
          <a:p>
            <a:r>
              <a:rPr lang="fr-FR" sz="3600" dirty="0">
                <a:solidFill>
                  <a:srgbClr val="FF0000"/>
                </a:solidFill>
              </a:rPr>
              <a:t>Retour le dimanche _ 140km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E15AF7-E334-CF04-E895-B1AE4CFC5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632"/>
            <a:ext cx="9144000" cy="104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97531"/>
      </p:ext>
    </p:extLst>
  </p:cSld>
  <p:clrMapOvr>
    <a:masterClrMapping/>
  </p:clrMapOvr>
  <p:transition spd="slow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CCC85-3C76-F13C-D5B1-BC3BEC746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6AC2D53-DC6F-6D92-B6E9-5610CD07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99176"/>
            <a:ext cx="8011615" cy="1719208"/>
          </a:xfrm>
        </p:spPr>
        <p:txBody>
          <a:bodyPr anchor="ctr">
            <a:normAutofit fontScale="90000"/>
          </a:bodyPr>
          <a:lstStyle/>
          <a:p>
            <a:r>
              <a:rPr lang="en-US" sz="3200" i="1" dirty="0">
                <a:solidFill>
                  <a:srgbClr val="FF0000"/>
                </a:solidFill>
              </a:rPr>
              <a:t>Dimanche 6 Juillet 2025 ;</a:t>
            </a:r>
            <a:br>
              <a:rPr lang="en-US" sz="3200" i="1" dirty="0">
                <a:solidFill>
                  <a:srgbClr val="FF0000"/>
                </a:solidFill>
              </a:rPr>
            </a:br>
            <a:r>
              <a:rPr lang="en-US" sz="3200" i="1" dirty="0">
                <a:solidFill>
                  <a:srgbClr val="FF0000"/>
                </a:solidFill>
              </a:rPr>
              <a:t>Vous êtes tous invites à participer au pique-</a:t>
            </a:r>
            <a:r>
              <a:rPr lang="en-US" sz="3200" i="1" dirty="0" err="1">
                <a:solidFill>
                  <a:srgbClr val="FF0000"/>
                </a:solidFill>
              </a:rPr>
              <a:t>nique</a:t>
            </a:r>
            <a:r>
              <a:rPr lang="en-US" sz="3200" i="1" dirty="0">
                <a:solidFill>
                  <a:srgbClr val="FF0000"/>
                </a:solidFill>
              </a:rPr>
              <a:t> du club qui se déroulera sur le site de la papeterie à partir de 13h00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	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399C2B50-0261-C052-E0A4-376025AA96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1999" y="2276872"/>
            <a:ext cx="8077200" cy="332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55110"/>
      </p:ext>
    </p:extLst>
  </p:cSld>
  <p:clrMapOvr>
    <a:masterClrMapping/>
  </p:clrMapOvr>
  <p:transition spd="slow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2050CD-599D-8729-2BE0-0C3DB4284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700" err="1">
                <a:hlinkClick r:id="rId3"/>
              </a:rPr>
              <a:t>CycloMontagnarde</a:t>
            </a:r>
            <a:r>
              <a:rPr lang="fr-FR" sz="3700">
                <a:hlinkClick r:id="rId3"/>
              </a:rPr>
              <a:t> 2025 :: Cyclo Club Limoux</a:t>
            </a:r>
            <a:endParaRPr lang="fr-FR" sz="370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7A4CF7ED-0613-688F-D632-848BB1FDB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t="25065"/>
          <a:stretch/>
        </p:blipFill>
        <p:spPr>
          <a:xfrm>
            <a:off x="762000" y="1596413"/>
            <a:ext cx="8077200" cy="4712907"/>
          </a:xfrm>
          <a:noFill/>
        </p:spPr>
      </p:pic>
    </p:spTree>
    <p:extLst>
      <p:ext uri="{BB962C8B-B14F-4D97-AF65-F5344CB8AC3E}">
        <p14:creationId xmlns:p14="http://schemas.microsoft.com/office/powerpoint/2010/main" val="1806846930"/>
      </p:ext>
    </p:extLst>
  </p:cSld>
  <p:clrMapOvr>
    <a:masterClrMapping/>
  </p:clrMapOvr>
  <p:transition spd="slow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53BE3-0A07-1F52-8AFE-627BB02E5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55B138-83A2-3FA0-0A7B-EA032AD7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200" dirty="0" err="1">
                <a:hlinkClick r:id="rId3"/>
              </a:rPr>
              <a:t>CycloMontagnarde</a:t>
            </a:r>
            <a:r>
              <a:rPr lang="fr-FR" sz="3200" dirty="0">
                <a:hlinkClick r:id="rId3"/>
              </a:rPr>
              <a:t> 2025 :: Cyclo Club Limoux</a:t>
            </a:r>
            <a:endParaRPr lang="fr-FR" sz="32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5EF8AAE-130E-60AE-0104-CD6BF335A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04481" y="1596413"/>
            <a:ext cx="7646678" cy="4568891"/>
          </a:xfrm>
          <a:noFill/>
        </p:spPr>
      </p:pic>
    </p:spTree>
    <p:extLst>
      <p:ext uri="{BB962C8B-B14F-4D97-AF65-F5344CB8AC3E}">
        <p14:creationId xmlns:p14="http://schemas.microsoft.com/office/powerpoint/2010/main" val="1750245461"/>
      </p:ext>
    </p:extLst>
  </p:cSld>
  <p:clrMapOvr>
    <a:masterClrMapping/>
  </p:clrMapOvr>
  <p:transition spd="slow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EECAA-A4D0-D53D-1702-AB6D2C1C0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E1184-A1FD-BA8D-4819-69D6D3405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400" b="0" i="0" u="sng">
                <a:effectLst/>
                <a:hlinkClick r:id="rId3"/>
              </a:rPr>
              <a:t>https://inscriptions-ffct.org/cyclomontagnarde25limoux/select_competition</a:t>
            </a:r>
            <a:endParaRPr lang="fr-FR" sz="240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9194A6DC-8206-30F4-B963-C8944B989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30983" y="1596413"/>
            <a:ext cx="7539234" cy="4297363"/>
          </a:xfrm>
          <a:noFill/>
        </p:spPr>
      </p:pic>
    </p:spTree>
    <p:extLst>
      <p:ext uri="{BB962C8B-B14F-4D97-AF65-F5344CB8AC3E}">
        <p14:creationId xmlns:p14="http://schemas.microsoft.com/office/powerpoint/2010/main" val="3865767935"/>
      </p:ext>
    </p:extLst>
  </p:cSld>
  <p:clrMapOvr>
    <a:masterClrMapping/>
  </p:clrMapOvr>
  <p:transition spd="slow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1F8FC-98AA-9564-EF40-8F582CED8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44165-9B32-DB64-7E63-6A9FCF909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400" b="0" i="0" u="sng">
                <a:effectLst/>
                <a:hlinkClick r:id="rId3"/>
              </a:rPr>
              <a:t>https://inscriptions-ffct.org/cyclomontagnarde25limoux/select_competition</a:t>
            </a:r>
            <a:endParaRPr lang="fr-FR" sz="240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50920443-DA3C-DAD2-23F6-B38D9E784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71600" y="1596413"/>
            <a:ext cx="7560839" cy="5058721"/>
          </a:xfrm>
          <a:noFill/>
        </p:spPr>
      </p:pic>
    </p:spTree>
    <p:extLst>
      <p:ext uri="{BB962C8B-B14F-4D97-AF65-F5344CB8AC3E}">
        <p14:creationId xmlns:p14="http://schemas.microsoft.com/office/powerpoint/2010/main" val="3895172204"/>
      </p:ext>
    </p:extLst>
  </p:cSld>
  <p:clrMapOvr>
    <a:masterClrMapping/>
  </p:clrMapOvr>
  <p:transition spd="slow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9622A35-4265-43FB-AFCB-314D8A3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10" y="269632"/>
            <a:ext cx="8541789" cy="2546896"/>
          </a:xfrm>
        </p:spPr>
        <p:txBody>
          <a:bodyPr anchor="ctr">
            <a:normAutofit fontScale="90000"/>
          </a:bodyPr>
          <a:lstStyle/>
          <a:p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Sortie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</a:rPr>
              <a:t>pyrénéenne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 à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</a:rPr>
              <a:t>Aspet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 le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</a:rPr>
              <a:t>dimanche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 20 Juillet 2025, 3 circuits ;</a:t>
            </a:r>
            <a:b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- Col des Ares 50km D+ 831m</a:t>
            </a:r>
            <a:b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- Col de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</a:rPr>
              <a:t>Menté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 + col des Ares 62km D+1482m</a:t>
            </a:r>
            <a:b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- Col du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</a:rPr>
              <a:t>Portet-d’Aspet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 + col de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</a:rPr>
              <a:t>Menté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 + col des Ares 70km D+ 1855m</a:t>
            </a:r>
          </a:p>
        </p:txBody>
      </p:sp>
      <p:pic>
        <p:nvPicPr>
          <p:cNvPr id="14" name="Espace réservé du contenu 13">
            <a:extLst>
              <a:ext uri="{FF2B5EF4-FFF2-40B4-BE49-F238E27FC236}">
                <a16:creationId xmlns:a16="http://schemas.microsoft.com/office/drawing/2014/main" id="{73248A3F-762A-D6AB-A079-BDD43491C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3212976"/>
            <a:ext cx="9181162" cy="3254830"/>
          </a:xfrm>
        </p:spPr>
      </p:pic>
    </p:spTree>
    <p:extLst>
      <p:ext uri="{BB962C8B-B14F-4D97-AF65-F5344CB8AC3E}">
        <p14:creationId xmlns:p14="http://schemas.microsoft.com/office/powerpoint/2010/main" val="1914976886"/>
      </p:ext>
    </p:extLst>
  </p:cSld>
  <p:clrMapOvr>
    <a:masterClrMapping/>
  </p:clrMapOvr>
  <p:transition spd="slow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9622A35-4265-43FB-AFCB-314D8A3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9632"/>
            <a:ext cx="8227639" cy="694592"/>
          </a:xfrm>
        </p:spPr>
        <p:txBody>
          <a:bodyPr anchor="ctr">
            <a:normAutofit fontScale="90000"/>
          </a:bodyPr>
          <a:lstStyle/>
          <a:p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Forum des associations à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</a:rPr>
              <a:t>Montech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 le Samedi 6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</a:rPr>
              <a:t>septembre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 2025!(date à verifier) 10h à 15h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6B174A-DDF4-E4CC-19F9-ADA4660C7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854" y="4243712"/>
            <a:ext cx="8152786" cy="2614288"/>
          </a:xfrm>
        </p:spPr>
        <p:txBody>
          <a:bodyPr>
            <a:normAutofit lnSpcReduction="10000"/>
          </a:bodyPr>
          <a:lstStyle/>
          <a:p>
            <a:r>
              <a:rPr lang="fr-FR" sz="2800" i="1" dirty="0">
                <a:solidFill>
                  <a:schemeClr val="accent3">
                    <a:lumMod val="50000"/>
                  </a:schemeClr>
                </a:solidFill>
              </a:rPr>
              <a:t>Week-end du club à Nérac (Lot-et-Garonne) du 19 au 21 septembre 2025. (recherche d’hébergement en cours)</a:t>
            </a:r>
          </a:p>
          <a:p>
            <a:r>
              <a:rPr lang="fr-FR" sz="2800" i="1" dirty="0">
                <a:solidFill>
                  <a:schemeClr val="accent3">
                    <a:lumMod val="50000"/>
                  </a:schemeClr>
                </a:solidFill>
              </a:rPr>
              <a:t>Voyage itinérant féminin organisé par le COREG Occitanie en Ariège les samedi 27 et dimanche 28 septembre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588079-E6DA-CFE8-F5AC-A31B1AC88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50" y="1101391"/>
            <a:ext cx="7917090" cy="314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08009"/>
      </p:ext>
    </p:extLst>
  </p:cSld>
  <p:clrMapOvr>
    <a:masterClrMapping/>
  </p:clrMapOvr>
  <p:transition spd="slow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9622A35-4265-43FB-AFCB-314D8A3D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10" y="269632"/>
            <a:ext cx="8541789" cy="2546896"/>
          </a:xfrm>
        </p:spPr>
        <p:txBody>
          <a:bodyPr anchor="ctr">
            <a:normAutofit/>
          </a:bodyPr>
          <a:lstStyle/>
          <a:p>
            <a:endParaRPr lang="en-US" sz="32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2B37A6-0A58-B935-EAA1-4C152E6C5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5" y="3251068"/>
            <a:ext cx="8371654" cy="2626204"/>
          </a:xfrm>
        </p:spPr>
        <p:txBody>
          <a:bodyPr/>
          <a:lstStyle/>
          <a:p>
            <a:r>
              <a:rPr lang="fr-FR" dirty="0"/>
              <a:t>Notre Assemblée générale est fixée au vendredi 22 novembre 2025 à la salle Laurier</a:t>
            </a:r>
          </a:p>
          <a:p>
            <a:pPr marL="0" indent="0">
              <a:buNone/>
            </a:pPr>
            <a:r>
              <a:rPr lang="fr-FR" i="1" dirty="0"/>
              <a:t>Nous accueillerons l’AG du CODEP le 15 novembre 2025(dans notre local)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C56C73-F949-6700-E85C-8BAEF3171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916" y="284211"/>
            <a:ext cx="9214555" cy="199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40631"/>
      </p:ext>
    </p:extLst>
  </p:cSld>
  <p:clrMapOvr>
    <a:masterClrMapping/>
  </p:clrMapOvr>
  <p:transition spd="slow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36D27-7AD4-BCA6-623B-88BD57BA9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DCEFDCD-B845-ECF4-7FD9-34C494A94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10" y="269632"/>
            <a:ext cx="8541789" cy="927120"/>
          </a:xfrm>
        </p:spPr>
        <p:txBody>
          <a:bodyPr anchor="ctr">
            <a:normAutofit fontScale="90000"/>
          </a:bodyPr>
          <a:lstStyle/>
          <a:p>
            <a:r>
              <a:rPr lang="en-US" sz="4800" i="1" dirty="0">
                <a:solidFill>
                  <a:schemeClr val="accent3">
                    <a:lumMod val="50000"/>
                  </a:schemeClr>
                </a:solidFill>
              </a:rPr>
              <a:t>Et toute </a:t>
            </a:r>
            <a:r>
              <a:rPr lang="en-US" sz="4800" i="1" dirty="0" err="1">
                <a:solidFill>
                  <a:schemeClr val="accent3">
                    <a:lumMod val="50000"/>
                  </a:schemeClr>
                </a:solidFill>
              </a:rPr>
              <a:t>l’année</a:t>
            </a:r>
            <a:r>
              <a:rPr lang="en-US" sz="4800" i="1" dirty="0">
                <a:solidFill>
                  <a:schemeClr val="accent3">
                    <a:lumMod val="50000"/>
                  </a:schemeClr>
                </a:solidFill>
              </a:rPr>
              <a:t> les sorties CTM</a:t>
            </a:r>
            <a:b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</a:br>
            <a:endParaRPr lang="en-US" sz="32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2D9284-ECC9-DDDD-4B29-C5D13CDE7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836712"/>
            <a:ext cx="8541789" cy="5751656"/>
          </a:xfrm>
        </p:spPr>
        <p:txBody>
          <a:bodyPr>
            <a:noAutofit/>
          </a:bodyPr>
          <a:lstStyle/>
          <a:p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groupe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1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animé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par Pierrot et Stéphane +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toutes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les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bonnes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volontés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Voir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avec Franck les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connexions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possibles avec le club de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Montbeton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afin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d’augmenter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le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nombre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potentiel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de participants,</a:t>
            </a:r>
          </a:p>
          <a:p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Groupe 2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animé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par Thierry,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Gildas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, Patrick +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toutes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les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bonnes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volontés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Groupe 3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animé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par Pierrette et Marie-Claire,</a:t>
            </a:r>
          </a:p>
          <a:p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Groupe 4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animé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par Claude C.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jusqu’à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la fin de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l’hiver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(sortie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limitée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à 2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heures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vélo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le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jeudi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après midi)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256874009"/>
      </p:ext>
    </p:extLst>
  </p:cSld>
  <p:clrMapOvr>
    <a:masterClrMapping/>
  </p:clrMapOvr>
  <p:transition spd="slow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fr-FR" sz="6600" i="1" dirty="0">
                <a:solidFill>
                  <a:srgbClr val="2F549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Merci pour votre attention</a:t>
            </a:r>
            <a:endParaRPr lang="fr-FR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4000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4" name="Image 3" descr="Une image contenant plein air, herbe, ciel, fleur&#10;&#10;Description générée automatiquement">
            <a:extLst>
              <a:ext uri="{FF2B5EF4-FFF2-40B4-BE49-F238E27FC236}">
                <a16:creationId xmlns:a16="http://schemas.microsoft.com/office/drawing/2014/main" id="{EFBF2D4F-C5D2-BB5E-6C00-A7920AB57B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20016"/>
            <a:ext cx="4176464" cy="1245433"/>
          </a:xfrm>
          <a:prstGeom prst="rect">
            <a:avLst/>
          </a:prstGeom>
        </p:spPr>
      </p:pic>
      <p:pic>
        <p:nvPicPr>
          <p:cNvPr id="7" name="Image 6" descr="Une image contenant fleur, plante, plein air, Coquelicot&#10;&#10;Description générée automatiquement">
            <a:extLst>
              <a:ext uri="{FF2B5EF4-FFF2-40B4-BE49-F238E27FC236}">
                <a16:creationId xmlns:a16="http://schemas.microsoft.com/office/drawing/2014/main" id="{56F69306-AAB3-6CB1-7680-3D8069AFA0F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84" y="204939"/>
            <a:ext cx="2079208" cy="1260510"/>
          </a:xfrm>
          <a:prstGeom prst="rect">
            <a:avLst/>
          </a:prstGeom>
        </p:spPr>
      </p:pic>
      <p:pic>
        <p:nvPicPr>
          <p:cNvPr id="9" name="Image 8" descr="Une image contenant plante, fleur, plein air, Pavot d’Orient&#10;&#10;Description générée automatiquement">
            <a:extLst>
              <a:ext uri="{FF2B5EF4-FFF2-40B4-BE49-F238E27FC236}">
                <a16:creationId xmlns:a16="http://schemas.microsoft.com/office/drawing/2014/main" id="{5B7E2703-D4C5-ED1E-176F-6EF4B2195F8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69632"/>
            <a:ext cx="1962944" cy="1143000"/>
          </a:xfrm>
          <a:prstGeom prst="rect">
            <a:avLst/>
          </a:prstGeom>
        </p:spPr>
      </p:pic>
      <p:pic>
        <p:nvPicPr>
          <p:cNvPr id="6" name="Image 5" descr="Une image contenant plante, fleur, plein air, herbe&#10;&#10;Description générée automatiquement">
            <a:extLst>
              <a:ext uri="{FF2B5EF4-FFF2-40B4-BE49-F238E27FC236}">
                <a16:creationId xmlns:a16="http://schemas.microsoft.com/office/drawing/2014/main" id="{4FC37543-8B40-7627-2226-2424812EA3F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056" y="3230147"/>
            <a:ext cx="1962944" cy="2816781"/>
          </a:xfrm>
          <a:prstGeom prst="rect">
            <a:avLst/>
          </a:prstGeom>
        </p:spPr>
      </p:pic>
      <p:pic>
        <p:nvPicPr>
          <p:cNvPr id="10" name="Image 9" descr="Une image contenant plante, fleur, plein air, Pavot d’Orient&#10;&#10;Description générée automatiquement">
            <a:extLst>
              <a:ext uri="{FF2B5EF4-FFF2-40B4-BE49-F238E27FC236}">
                <a16:creationId xmlns:a16="http://schemas.microsoft.com/office/drawing/2014/main" id="{0A078CA9-4BE8-33F1-9484-B0B304EA8B8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89" y="4742293"/>
            <a:ext cx="2420888" cy="18156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3031678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Form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1076</Words>
  <Application>Microsoft Office PowerPoint</Application>
  <PresentationFormat>Affichage à l'écran (4:3)</PresentationFormat>
  <Paragraphs>103</Paragraphs>
  <Slides>23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Comic Sans MS</vt:lpstr>
      <vt:lpstr>Georgia</vt:lpstr>
      <vt:lpstr>Formation</vt:lpstr>
      <vt:lpstr>Club des Cyclos touristes Montéchois Présentation du programme 2025</vt:lpstr>
      <vt:lpstr>Licences 2025</vt:lpstr>
      <vt:lpstr> Licences 2025</vt:lpstr>
      <vt:lpstr>Licences “declaration du licencié”</vt:lpstr>
      <vt:lpstr> Programme d’activités 2025</vt:lpstr>
      <vt:lpstr> Programme d’activités 2025</vt:lpstr>
      <vt:lpstr>Présentation PowerPoint</vt:lpstr>
      <vt:lpstr>Présentation PowerPoint</vt:lpstr>
      <vt:lpstr>Journées “Sécurité routière”</vt:lpstr>
      <vt:lpstr>Voyage itinérant sur deux jours, réservé aux féminines du Tarn-et-Garonne les 3 et 4 mai 2025. Départ Lavilledieu-Du-Temple vers Condom, le Samedi avec retour le Dimanche. Inscription auprès de Marie-Christine. Randonnée “Olymepe de Gouges” organisée cette année par le club de Caussade</vt:lpstr>
      <vt:lpstr>Séjour à Peniscola (Espagne) Séjour « vélo » programmé par Thierry, un groupe de 13 personnes dont 10 du CTM séjourneront à Peniscola du 10 au 17 mai 2025  Circuits vélos adaptés pour chacun. Activités adaptées pour accompagnants </vt:lpstr>
      <vt:lpstr>Présentation PowerPoint</vt:lpstr>
      <vt:lpstr>Présentation PowerPoint</vt:lpstr>
      <vt:lpstr>Dimanche 6 Juillet 2025 ; Vous êtes tous invites à participer au pique-nique du club qui se déroulera sur le site de la papeterie à partir de 13h00 </vt:lpstr>
      <vt:lpstr>CycloMontagnarde 2025 :: Cyclo Club Limoux</vt:lpstr>
      <vt:lpstr>CycloMontagnarde 2025 :: Cyclo Club Limoux</vt:lpstr>
      <vt:lpstr>https://inscriptions-ffct.org/cyclomontagnarde25limoux/select_competition</vt:lpstr>
      <vt:lpstr>https://inscriptions-ffct.org/cyclomontagnarde25limoux/select_competition</vt:lpstr>
      <vt:lpstr>Sortie pyrénéenne à Aspet le dimanche 20 Juillet 2025, 3 circuits ; - Col des Ares 50km D+ 831m - Col de Menté + col des Ares 62km D+1482m - Col du Portet-d’Aspet + col de Menté + col des Ares 70km D+ 1855m</vt:lpstr>
      <vt:lpstr>Forum des associations à Montech le Samedi 6 septembre 2025!(date à verifier) 10h à 15h</vt:lpstr>
      <vt:lpstr>Présentation PowerPoint</vt:lpstr>
      <vt:lpstr>Et toute l’année les sorties CTM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2019-01-11T13:34:57Z</dcterms:created>
  <dcterms:modified xsi:type="dcterms:W3CDTF">2025-01-31T09:57:57Z</dcterms:modified>
</cp:coreProperties>
</file>